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7" r:id="rId1"/>
  </p:sldMasterIdLst>
  <p:notesMasterIdLst>
    <p:notesMasterId r:id="rId13"/>
  </p:notesMasterIdLst>
  <p:handoutMasterIdLst>
    <p:handoutMasterId r:id="rId14"/>
  </p:handoutMasterIdLst>
  <p:sldIdLst>
    <p:sldId id="277" r:id="rId2"/>
    <p:sldId id="317" r:id="rId3"/>
    <p:sldId id="361" r:id="rId4"/>
    <p:sldId id="362" r:id="rId5"/>
    <p:sldId id="287" r:id="rId6"/>
    <p:sldId id="288" r:id="rId7"/>
    <p:sldId id="342" r:id="rId8"/>
    <p:sldId id="290" r:id="rId9"/>
    <p:sldId id="292" r:id="rId10"/>
    <p:sldId id="291" r:id="rId11"/>
    <p:sldId id="327" r:id="rId12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60" autoAdjust="0"/>
    <p:restoredTop sz="95610" autoAdjust="0"/>
  </p:normalViewPr>
  <p:slideViewPr>
    <p:cSldViewPr>
      <p:cViewPr varScale="1">
        <p:scale>
          <a:sx n="79" d="100"/>
          <a:sy n="79" d="100"/>
        </p:scale>
        <p:origin x="300" y="51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285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51E29-EEA4-49A6-93CA-A636FEA00D39}" type="datetimeFigureOut">
              <a:rPr lang="zh-CN" altLang="en-US" smtClean="0"/>
              <a:t>2023/10/18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3806B-6947-4FEF-A059-BC3EEF5902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2145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6B60062-98E4-4766-87C1-E1864411C65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000515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模拟</a:t>
            </a:r>
            <a:r>
              <a:rPr lang="en-US" altLang="zh-CN"/>
              <a:t>full outer join</a:t>
            </a:r>
          </a:p>
          <a:p>
            <a:r>
              <a:rPr lang="en-US" altLang="zh-CN"/>
              <a:t>select * from apples as a left outer join oranges as o on a.price = o.price </a:t>
            </a:r>
          </a:p>
          <a:p>
            <a:r>
              <a:rPr lang="en-US" altLang="zh-CN"/>
              <a:t>union </a:t>
            </a:r>
          </a:p>
          <a:p>
            <a:r>
              <a:rPr lang="en-US" altLang="zh-CN"/>
              <a:t>select * from apples as a right outer join oranges as o on a.price = o.price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60062-98E4-4766-87C1-E1864411C658}" type="slidenum">
              <a:rPr lang="en-US" altLang="zh-CN" smtClean="0"/>
              <a:pPr/>
              <a:t>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02822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create table stu</a:t>
            </a:r>
          </a:p>
          <a:p>
            <a:r>
              <a:rPr lang="en-US" altLang="zh-CN"/>
              <a:t>(</a:t>
            </a:r>
          </a:p>
          <a:p>
            <a:r>
              <a:rPr lang="en-US" altLang="zh-CN"/>
              <a:t>stuNo int primary key,</a:t>
            </a:r>
          </a:p>
          <a:p>
            <a:r>
              <a:rPr lang="en-US" altLang="zh-CN"/>
              <a:t>stuName varchar(12)</a:t>
            </a:r>
          </a:p>
          <a:p>
            <a:r>
              <a:rPr lang="en-US" altLang="zh-CN"/>
              <a:t>);</a:t>
            </a:r>
          </a:p>
          <a:p>
            <a:r>
              <a:rPr lang="en-US" altLang="zh-CN"/>
              <a:t>create table course</a:t>
            </a:r>
          </a:p>
          <a:p>
            <a:r>
              <a:rPr lang="en-US" altLang="zh-CN"/>
              <a:t>(</a:t>
            </a:r>
          </a:p>
          <a:p>
            <a:r>
              <a:rPr lang="en-US" altLang="zh-CN"/>
              <a:t>courseNo int primary key,</a:t>
            </a:r>
          </a:p>
          <a:p>
            <a:r>
              <a:rPr lang="en-US" altLang="zh-CN"/>
              <a:t>courseName varchar(20)</a:t>
            </a:r>
          </a:p>
          <a:p>
            <a:r>
              <a:rPr lang="en-US" altLang="zh-CN"/>
              <a:t>);</a:t>
            </a:r>
          </a:p>
          <a:p>
            <a:r>
              <a:rPr lang="en-US" altLang="zh-CN"/>
              <a:t>create table sel </a:t>
            </a:r>
          </a:p>
          <a:p>
            <a:r>
              <a:rPr lang="en-US" altLang="zh-CN"/>
              <a:t>(</a:t>
            </a:r>
          </a:p>
          <a:p>
            <a:r>
              <a:rPr lang="en-US" altLang="zh-CN"/>
              <a:t>stuNo int references stu(stuNo),</a:t>
            </a:r>
          </a:p>
          <a:p>
            <a:r>
              <a:rPr lang="en-US" altLang="zh-CN"/>
              <a:t>courseNo int references course(courseNo),</a:t>
            </a:r>
          </a:p>
          <a:p>
            <a:r>
              <a:rPr lang="en-US" altLang="zh-CN"/>
              <a:t>grade int,</a:t>
            </a:r>
          </a:p>
          <a:p>
            <a:r>
              <a:rPr lang="en-US" altLang="zh-CN"/>
              <a:t>primary key(stuNo,courseNo)</a:t>
            </a:r>
          </a:p>
          <a:p>
            <a:r>
              <a:rPr lang="en-US" altLang="zh-CN"/>
              <a:t>);</a:t>
            </a:r>
          </a:p>
          <a:p>
            <a:r>
              <a:rPr lang="en-US" altLang="zh-CN"/>
              <a:t>insert into stu values(1001,'John');</a:t>
            </a:r>
          </a:p>
          <a:p>
            <a:r>
              <a:rPr lang="en-US" altLang="zh-CN"/>
              <a:t>insert into stu values(1002,'Mike');</a:t>
            </a:r>
          </a:p>
          <a:p>
            <a:r>
              <a:rPr lang="en-US" altLang="zh-CN"/>
              <a:t>insert into stu values(1003,'Tom');</a:t>
            </a:r>
          </a:p>
          <a:p>
            <a:r>
              <a:rPr lang="en-US" altLang="zh-CN"/>
              <a:t>insert into stu values(1004,'Smith');</a:t>
            </a:r>
          </a:p>
          <a:p>
            <a:r>
              <a:rPr lang="en-US" altLang="zh-CN"/>
              <a:t>insert into course values(200601,'English');</a:t>
            </a:r>
          </a:p>
          <a:p>
            <a:r>
              <a:rPr lang="en-US" altLang="zh-CN"/>
              <a:t>insert into course values(200602,'Maths');</a:t>
            </a:r>
          </a:p>
          <a:p>
            <a:r>
              <a:rPr lang="en-US" altLang="zh-CN"/>
              <a:t>insert into course values(200603,'Computer');</a:t>
            </a:r>
          </a:p>
          <a:p>
            <a:r>
              <a:rPr lang="en-US" altLang="zh-CN"/>
              <a:t>insert into course values(200604,'Game');</a:t>
            </a:r>
          </a:p>
          <a:p>
            <a:r>
              <a:rPr lang="en-US" altLang="zh-CN"/>
              <a:t>insert into sel values(1001,200601,60);</a:t>
            </a:r>
          </a:p>
          <a:p>
            <a:r>
              <a:rPr lang="en-US" altLang="zh-CN"/>
              <a:t>insert into sel values(1002,200601,70);</a:t>
            </a:r>
          </a:p>
          <a:p>
            <a:r>
              <a:rPr lang="en-US" altLang="zh-CN"/>
              <a:t>insert into sel values(1002,200602,80);</a:t>
            </a:r>
          </a:p>
          <a:p>
            <a:r>
              <a:rPr lang="en-US" altLang="zh-CN"/>
              <a:t>insert into sel values(1002,200603,90);</a:t>
            </a:r>
          </a:p>
          <a:p>
            <a:r>
              <a:rPr lang="en-US" altLang="zh-CN"/>
              <a:t>insert into sel values(1003,200601,90);</a:t>
            </a:r>
          </a:p>
          <a:p>
            <a:r>
              <a:rPr lang="en-US" altLang="zh-CN"/>
              <a:t>insert into sel values(1003,200602,50);</a:t>
            </a:r>
          </a:p>
          <a:p>
            <a:r>
              <a:rPr lang="en-US" altLang="zh-CN"/>
              <a:t>insert into sel values(1004,200604,55);</a:t>
            </a:r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60062-98E4-4766-87C1-E1864411C658}" type="slidenum">
              <a:rPr lang="en-US" altLang="zh-CN" smtClean="0"/>
              <a:pPr/>
              <a:t>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66856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623675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18"/>
          <p:cNvSpPr txBox="1"/>
          <p:nvPr userDrawn="1"/>
        </p:nvSpPr>
        <p:spPr>
          <a:xfrm>
            <a:off x="0" y="6418394"/>
            <a:ext cx="12192000" cy="3815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endParaRPr lang="zh-CN" altLang="en-US" sz="240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30622"/>
            <a:ext cx="10972800" cy="778098"/>
          </a:xfrm>
        </p:spPr>
        <p:txBody>
          <a:bodyPr/>
          <a:lstStyle>
            <a:lvl1pPr algn="l">
              <a:defRPr sz="3600" b="1" baseline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052736"/>
            <a:ext cx="10972800" cy="5318330"/>
          </a:xfrm>
        </p:spPr>
        <p:txBody>
          <a:bodyPr/>
          <a:lstStyle>
            <a:lvl1pPr>
              <a:defRPr sz="2400" b="0" kern="100" spc="-100" baseline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  <a:ea typeface="幼圆" panose="02010509060101010101" pitchFamily="49" charset="-122"/>
              </a:defRPr>
            </a:lvl1pPr>
            <a:lvl2pPr>
              <a:defRPr sz="2000" baseline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  <a:ea typeface="幼圆" panose="02010509060101010101" pitchFamily="49" charset="-122"/>
              </a:defRPr>
            </a:lvl2pPr>
            <a:lvl3pPr>
              <a:defRPr>
                <a:solidFill>
                  <a:schemeClr val="bg2">
                    <a:lumMod val="10000"/>
                  </a:schemeClr>
                </a:solidFill>
              </a:defRPr>
            </a:lvl3pPr>
            <a:lvl4pPr>
              <a:defRPr>
                <a:solidFill>
                  <a:schemeClr val="bg2">
                    <a:lumMod val="10000"/>
                  </a:schemeClr>
                </a:solidFill>
              </a:defRPr>
            </a:lvl4pPr>
            <a:lvl5pPr>
              <a:defRPr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cxnSp>
        <p:nvCxnSpPr>
          <p:cNvPr id="5" name="直接连接符 4"/>
          <p:cNvCxnSpPr/>
          <p:nvPr userDrawn="1"/>
        </p:nvCxnSpPr>
        <p:spPr>
          <a:xfrm>
            <a:off x="0" y="908720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 userDrawn="1"/>
        </p:nvSpPr>
        <p:spPr>
          <a:xfrm>
            <a:off x="5243171" y="6453493"/>
            <a:ext cx="22209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>
                <a:solidFill>
                  <a:schemeClr val="bg1"/>
                </a:solidFill>
                <a:latin typeface="+mn-lt"/>
                <a:ea typeface="+mj-ea"/>
                <a:cs typeface="Arial" panose="020B0604020202020204" pitchFamily="34" charset="0"/>
              </a:rPr>
              <a:t>SQL</a:t>
            </a:r>
            <a:r>
              <a:rPr lang="zh-CN" altLang="en-US" sz="1400" b="1">
                <a:solidFill>
                  <a:schemeClr val="bg1"/>
                </a:solidFill>
                <a:latin typeface="+mn-lt"/>
                <a:ea typeface="+mj-ea"/>
                <a:cs typeface="Arial" panose="020B0604020202020204" pitchFamily="34" charset="0"/>
              </a:rPr>
              <a:t>语言</a:t>
            </a:r>
          </a:p>
        </p:txBody>
      </p:sp>
      <p:sp>
        <p:nvSpPr>
          <p:cNvPr id="6" name="文本框 5"/>
          <p:cNvSpPr txBox="1"/>
          <p:nvPr userDrawn="1"/>
        </p:nvSpPr>
        <p:spPr>
          <a:xfrm>
            <a:off x="10992543" y="6452610"/>
            <a:ext cx="7680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2FA8B54D-5347-4AE6-9BB5-F8CAF14BE9FC}" type="slidenum">
              <a:rPr kumimoji="1" lang="en-US" altLang="zh-CN" sz="1400" b="1" kern="1200" smtClean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zh-CN" altLang="en-US" sz="1400" b="1" kern="1200">
              <a:solidFill>
                <a:schemeClr val="bg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 userDrawn="1"/>
        </p:nvSpPr>
        <p:spPr>
          <a:xfrm>
            <a:off x="606619" y="6444831"/>
            <a:ext cx="21770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400" b="1" dirty="0">
                <a:solidFill>
                  <a:schemeClr val="bg1"/>
                </a:solidFill>
                <a:latin typeface="+mn-lt"/>
                <a:ea typeface="+mj-ea"/>
                <a:cs typeface="Arial" panose="020B0604020202020204" pitchFamily="34" charset="0"/>
              </a:rPr>
              <a:t>数据库系统原理与应用</a:t>
            </a:r>
          </a:p>
        </p:txBody>
      </p:sp>
    </p:spTree>
    <p:extLst>
      <p:ext uri="{BB962C8B-B14F-4D97-AF65-F5344CB8AC3E}">
        <p14:creationId xmlns:p14="http://schemas.microsoft.com/office/powerpoint/2010/main" val="35847101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994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89"/>
                </a:solidFill>
              </a:defRPr>
            </a:lvl1pPr>
          </a:lstStyle>
          <a:p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sz="9600">
                <a:solidFill>
                  <a:srgbClr val="FF000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6</a:t>
            </a:r>
            <a:endParaRPr lang="zh-CN" altLang="en-US" sz="9600" dirty="0">
              <a:solidFill>
                <a:srgbClr val="FF0000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31504" y="3501008"/>
            <a:ext cx="8856984" cy="2448272"/>
          </a:xfrm>
        </p:spPr>
        <p:txBody>
          <a:bodyPr/>
          <a:lstStyle/>
          <a:p>
            <a:r>
              <a:rPr lang="en-US" altLang="zh-CN" sz="6000" b="1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</a:rPr>
              <a:t>SQL</a:t>
            </a:r>
            <a:r>
              <a:rPr lang="zh-CN" altLang="en-US" sz="6000" b="1">
                <a:solidFill>
                  <a:schemeClr val="bg2">
                    <a:lumMod val="10000"/>
                  </a:schemeClr>
                </a:solidFill>
                <a:latin typeface="+mn-ea"/>
              </a:rPr>
              <a:t>语言</a:t>
            </a:r>
            <a:r>
              <a:rPr lang="en-US" altLang="zh-CN" sz="6000" b="1">
                <a:solidFill>
                  <a:schemeClr val="bg2">
                    <a:lumMod val="10000"/>
                  </a:schemeClr>
                </a:solidFill>
                <a:latin typeface="+mn-ea"/>
              </a:rPr>
              <a:t>-4</a:t>
            </a:r>
          </a:p>
          <a:p>
            <a:r>
              <a:rPr lang="zh-CN" altLang="en-US" sz="6000" b="1">
                <a:solidFill>
                  <a:schemeClr val="bg2">
                    <a:lumMod val="10000"/>
                  </a:schemeClr>
                </a:solidFill>
                <a:latin typeface="+mn-ea"/>
              </a:rPr>
              <a:t>多表连接与增删改</a:t>
            </a:r>
          </a:p>
        </p:txBody>
      </p:sp>
    </p:spTree>
    <p:extLst>
      <p:ext uri="{BB962C8B-B14F-4D97-AF65-F5344CB8AC3E}">
        <p14:creationId xmlns:p14="http://schemas.microsoft.com/office/powerpoint/2010/main" val="2133199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增删改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delete</a:t>
            </a:r>
          </a:p>
          <a:p>
            <a:pPr marL="57150" indent="0">
              <a:buNone/>
            </a:pPr>
            <a:r>
              <a:rPr lang="en-US" altLang="zh-CN"/>
              <a:t>mysql&gt; delete from emp where empno &gt; 8000;</a:t>
            </a:r>
          </a:p>
          <a:p>
            <a:r>
              <a:rPr lang="en-US" altLang="zh-CN"/>
              <a:t>update</a:t>
            </a:r>
          </a:p>
          <a:p>
            <a:pPr marL="57150" indent="0">
              <a:buNone/>
            </a:pPr>
            <a:r>
              <a:rPr lang="en-US" altLang="zh-CN"/>
              <a:t>mysql&gt; update emp set sal=sal + 1000, comm = 1500</a:t>
            </a:r>
          </a:p>
          <a:p>
            <a:pPr marL="57150" indent="0">
              <a:buNone/>
            </a:pPr>
            <a:r>
              <a:rPr lang="en-US" altLang="zh-CN"/>
              <a:t>    -&gt; where deptno = 10;</a:t>
            </a:r>
          </a:p>
          <a:p>
            <a:r>
              <a:rPr lang="en-US" altLang="zh-CN"/>
              <a:t>insert</a:t>
            </a:r>
          </a:p>
          <a:p>
            <a:pPr marL="57150" indent="0">
              <a:buNone/>
            </a:pPr>
            <a:r>
              <a:rPr lang="en-US" altLang="zh-CN"/>
              <a:t>mysql&gt; insert into emp(empno, ename,sal)</a:t>
            </a:r>
          </a:p>
          <a:p>
            <a:pPr marL="57150" indent="0">
              <a:buNone/>
            </a:pPr>
            <a:r>
              <a:rPr lang="en-US" altLang="zh-CN"/>
              <a:t>    -&gt; values(8888,'Clinton',3000),(9999,'Bush',null) ;</a:t>
            </a:r>
          </a:p>
          <a:p>
            <a:pPr marL="57150" indent="0">
              <a:buNone/>
            </a:pPr>
            <a:r>
              <a:rPr lang="en-US" altLang="zh-CN"/>
              <a:t>mysql&gt; create table emp_copy like emp;</a:t>
            </a:r>
          </a:p>
          <a:p>
            <a:pPr marL="57150" indent="0">
              <a:buNone/>
            </a:pPr>
            <a:r>
              <a:rPr lang="en-US" altLang="zh-CN"/>
              <a:t>mysql&gt; insert into emp_copy select * from emp;</a:t>
            </a:r>
          </a:p>
        </p:txBody>
      </p:sp>
    </p:spTree>
    <p:extLst>
      <p:ext uri="{BB962C8B-B14F-4D97-AF65-F5344CB8AC3E}">
        <p14:creationId xmlns:p14="http://schemas.microsoft.com/office/powerpoint/2010/main" val="2234032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25AC149-43AA-4796-839E-3462FA8D5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增删改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3CB08A2-765C-49F9-873F-38C260F8B0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replace</a:t>
            </a:r>
          </a:p>
          <a:p>
            <a:pPr marL="0" indent="0">
              <a:buNone/>
            </a:pPr>
            <a:r>
              <a:rPr lang="en-US" altLang="zh-CN" sz="1100"/>
              <a:t>mysql&gt; select * from dept;</a:t>
            </a:r>
          </a:p>
          <a:p>
            <a:pPr marL="0" indent="0">
              <a:buNone/>
            </a:pPr>
            <a:r>
              <a:rPr lang="en-US" altLang="zh-CN" sz="1100"/>
              <a:t>+--------+------------+----------+</a:t>
            </a:r>
          </a:p>
          <a:p>
            <a:pPr marL="0" indent="0">
              <a:buNone/>
            </a:pPr>
            <a:r>
              <a:rPr lang="en-US" altLang="zh-CN" sz="1100"/>
              <a:t>| deptno | dname      | loc      |</a:t>
            </a:r>
          </a:p>
          <a:p>
            <a:pPr marL="0" indent="0">
              <a:buNone/>
            </a:pPr>
            <a:r>
              <a:rPr lang="en-US" altLang="zh-CN" sz="1100"/>
              <a:t>+--------+------------+----------+</a:t>
            </a:r>
          </a:p>
          <a:p>
            <a:pPr marL="0" indent="0">
              <a:buNone/>
            </a:pPr>
            <a:r>
              <a:rPr lang="en-US" altLang="zh-CN" sz="1100"/>
              <a:t>|     10 | ACCOUNTING | NEW YORK |</a:t>
            </a:r>
          </a:p>
          <a:p>
            <a:pPr marL="0" indent="0">
              <a:buNone/>
            </a:pPr>
            <a:r>
              <a:rPr lang="en-US" altLang="zh-CN" sz="1100"/>
              <a:t>|     20 | RESEARCH   | DALLAS   |</a:t>
            </a:r>
          </a:p>
          <a:p>
            <a:pPr marL="0" indent="0">
              <a:buNone/>
            </a:pPr>
            <a:r>
              <a:rPr lang="en-US" altLang="zh-CN" sz="1100"/>
              <a:t>|     30 | SALES      | CHICAGO  |</a:t>
            </a:r>
          </a:p>
          <a:p>
            <a:pPr marL="0" indent="0">
              <a:buNone/>
            </a:pPr>
            <a:r>
              <a:rPr lang="en-US" altLang="zh-CN" sz="1100"/>
              <a:t>|     40 | OPERATIONS | BOSTON   |</a:t>
            </a:r>
          </a:p>
          <a:p>
            <a:pPr marL="0" indent="0">
              <a:buNone/>
            </a:pPr>
            <a:r>
              <a:rPr lang="en-US" altLang="zh-CN" sz="1100"/>
              <a:t>+--------+------------+----------+</a:t>
            </a:r>
          </a:p>
          <a:p>
            <a:pPr marL="0" indent="0">
              <a:buNone/>
            </a:pPr>
            <a:r>
              <a:rPr lang="en-US" altLang="zh-CN" sz="1100"/>
              <a:t>4 rows in set (0.00 sec)</a:t>
            </a:r>
          </a:p>
          <a:p>
            <a:pPr marL="0" indent="0">
              <a:buNone/>
            </a:pPr>
            <a:endParaRPr lang="en-US" altLang="zh-CN" sz="1100"/>
          </a:p>
          <a:p>
            <a:pPr marL="0" indent="0">
              <a:buNone/>
            </a:pPr>
            <a:r>
              <a:rPr lang="en-US" altLang="zh-CN" sz="1400"/>
              <a:t>mysql&gt; replace dept values(50, 'OPR', 'PITTS');</a:t>
            </a:r>
          </a:p>
          <a:p>
            <a:pPr marL="0" indent="0">
              <a:buNone/>
            </a:pPr>
            <a:r>
              <a:rPr lang="en-US" altLang="zh-CN" sz="1400"/>
              <a:t>Query OK, 2 rows affected (0.11 sec)</a:t>
            </a:r>
          </a:p>
          <a:p>
            <a:pPr marL="0" indent="0">
              <a:buNone/>
            </a:pPr>
            <a:endParaRPr lang="en-US" altLang="zh-CN" sz="1100"/>
          </a:p>
          <a:p>
            <a:pPr marL="0" indent="0">
              <a:buNone/>
            </a:pPr>
            <a:r>
              <a:rPr lang="en-US" altLang="zh-CN" sz="1100"/>
              <a:t>mysql&gt; select * from dept;</a:t>
            </a:r>
          </a:p>
          <a:p>
            <a:pPr marL="0" indent="0">
              <a:buNone/>
            </a:pPr>
            <a:r>
              <a:rPr lang="en-US" altLang="zh-CN" sz="1100"/>
              <a:t>+--------+------------+----------+</a:t>
            </a:r>
          </a:p>
          <a:p>
            <a:pPr marL="0" indent="0">
              <a:buNone/>
            </a:pPr>
            <a:r>
              <a:rPr lang="en-US" altLang="zh-CN" sz="1100"/>
              <a:t>| deptno | dname      | loc      |</a:t>
            </a:r>
          </a:p>
          <a:p>
            <a:pPr marL="0" indent="0">
              <a:buNone/>
            </a:pPr>
            <a:r>
              <a:rPr lang="en-US" altLang="zh-CN" sz="1100"/>
              <a:t>+--------+------------+----------+</a:t>
            </a:r>
          </a:p>
          <a:p>
            <a:pPr marL="0" indent="0">
              <a:buNone/>
            </a:pPr>
            <a:r>
              <a:rPr lang="en-US" altLang="zh-CN" sz="1100"/>
              <a:t>|     10 | ACCOUNTING | NEW YORK |</a:t>
            </a:r>
          </a:p>
          <a:p>
            <a:pPr marL="0" indent="0">
              <a:buNone/>
            </a:pPr>
            <a:r>
              <a:rPr lang="en-US" altLang="zh-CN" sz="1100"/>
              <a:t>|     20 | RESEARCH   | DALLAS   |</a:t>
            </a:r>
          </a:p>
          <a:p>
            <a:pPr marL="0" indent="0">
              <a:buNone/>
            </a:pPr>
            <a:r>
              <a:rPr lang="en-US" altLang="zh-CN" sz="1100"/>
              <a:t>|     30 | SALES      | CHICAGO  |</a:t>
            </a:r>
          </a:p>
          <a:p>
            <a:pPr marL="0" indent="0">
              <a:buNone/>
            </a:pPr>
            <a:r>
              <a:rPr lang="en-US" altLang="zh-CN" sz="1100"/>
              <a:t>|     40 | OPR        | PITTS    |</a:t>
            </a:r>
          </a:p>
          <a:p>
            <a:pPr marL="0" indent="0">
              <a:buNone/>
            </a:pPr>
            <a:r>
              <a:rPr lang="en-US" altLang="zh-CN" sz="1100"/>
              <a:t>+--------+------------+----------+</a:t>
            </a:r>
          </a:p>
          <a:p>
            <a:pPr marL="0" indent="0">
              <a:buNone/>
            </a:pPr>
            <a:r>
              <a:rPr lang="en-US" altLang="zh-CN" sz="1100"/>
              <a:t>4 rows in set (0.00 sec)</a:t>
            </a:r>
          </a:p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1908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BA42C-1F34-4EF2-9686-400D2660E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单选</a:t>
            </a:r>
            <a:r>
              <a:rPr lang="en-US" altLang="zh-CN"/>
              <a:t>-</a:t>
            </a:r>
            <a:r>
              <a:rPr lang="zh-CN" altLang="en-US"/>
              <a:t>查询获得最高工资的员工名称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09240-2D32-4DBE-B602-A2BE81EFF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ea"/>
              <a:buAutoNum type="circleNumDbPlain"/>
            </a:pPr>
            <a:r>
              <a:rPr lang="en-US" altLang="zh-CN"/>
              <a:t>select ename sal from emp where sal = max(sal)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altLang="zh-CN"/>
              <a:t>select ename, sal from emp where sal = (select max(sal) from emp)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altLang="zh-CN"/>
              <a:t>select ename, max(sal) from emp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altLang="zh-CN"/>
              <a:t>select ename, (select max(sal) from emp) from emp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5352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54F42-DFB7-4A4F-928F-B3B522D39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单选</a:t>
            </a:r>
            <a:r>
              <a:rPr lang="en-US" altLang="zh-CN"/>
              <a:t>-</a:t>
            </a:r>
            <a:r>
              <a:rPr lang="zh-CN" altLang="en-US"/>
              <a:t>查询每个员工名称及其部门名称</a:t>
            </a:r>
            <a:endParaRPr lang="en-US" altLang="zh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2B2574-811E-43D8-8BEA-1303EC44F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ea"/>
              <a:buAutoNum type="circleNumDbPlain"/>
            </a:pPr>
            <a:r>
              <a:rPr lang="en-US" altLang="zh-CN" sz="2000"/>
              <a:t>select ename, (select dname from dept) from emp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altLang="zh-CN" sz="2000"/>
              <a:t>select ename, (select dname from dept where deptno = deptno) from emp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altLang="zh-CN" sz="2000"/>
              <a:t>select ename, (select dname from dept where deptno = e.deptno) from emp e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altLang="zh-CN" sz="2000"/>
              <a:t>select (select ename from emp where deptno = d.deptno), dname from dept d</a:t>
            </a:r>
          </a:p>
        </p:txBody>
      </p:sp>
    </p:spTree>
    <p:extLst>
      <p:ext uri="{BB962C8B-B14F-4D97-AF65-F5344CB8AC3E}">
        <p14:creationId xmlns:p14="http://schemas.microsoft.com/office/powerpoint/2010/main" val="3295762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FD9B3-A4D5-404E-A2C9-3D50DFCFD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多选</a:t>
            </a:r>
            <a:r>
              <a:rPr lang="en-US" altLang="zh-CN"/>
              <a:t>-</a:t>
            </a:r>
            <a:r>
              <a:rPr lang="zh-CN" altLang="en-US"/>
              <a:t>查询各部门人数的最大值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E603D-5B0D-44E8-94AE-B89D3CD02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ea"/>
              <a:buAutoNum type="circleNumDbPlain"/>
            </a:pPr>
            <a:r>
              <a:rPr lang="en-US" altLang="zh-CN" sz="2000"/>
              <a:t>select max(count(*)) from emp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altLang="zh-CN" sz="2000"/>
              <a:t>select max(cnt) from (select count(*) cnt from emp) a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altLang="zh-CN" sz="2000"/>
              <a:t>select max(count(*)) from emp group by deptno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altLang="zh-CN" sz="2000"/>
              <a:t>select max(cnt) from (select count(*) cnt from emp group by deptno) a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altLang="zh-CN" sz="2000"/>
              <a:t>select max(cnt) from (select deptno, count(*) cnt from emp group by deptno) a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altLang="zh-CN" sz="2000"/>
              <a:t>select max(cnt) from (select count(*) cnt from emp) a group by deptno</a:t>
            </a:r>
          </a:p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3229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表连接 </a:t>
            </a:r>
            <a:r>
              <a:rPr lang="en-US" altLang="zh-CN"/>
              <a:t>- </a:t>
            </a:r>
            <a:r>
              <a:rPr lang="zh-CN" altLang="en-US"/>
              <a:t>传统语法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交叉连接</a:t>
            </a:r>
            <a:endParaRPr lang="en-US" altLang="zh-CN"/>
          </a:p>
          <a:p>
            <a:pPr marL="457200" lvl="1" indent="0">
              <a:buNone/>
            </a:pPr>
            <a:r>
              <a:rPr lang="en-US" altLang="zh-CN"/>
              <a:t>mysql&gt; select * from emp, dept;</a:t>
            </a:r>
          </a:p>
          <a:p>
            <a:r>
              <a:rPr lang="zh-CN" altLang="en-US"/>
              <a:t>内连接</a:t>
            </a:r>
            <a:endParaRPr lang="en-US" altLang="zh-CN"/>
          </a:p>
          <a:p>
            <a:pPr lvl="1"/>
            <a:r>
              <a:rPr lang="zh-CN" altLang="en-US"/>
              <a:t>即交叉连接附加连接条件</a:t>
            </a:r>
            <a:endParaRPr lang="en-US" altLang="zh-CN"/>
          </a:p>
          <a:p>
            <a:pPr marL="457200" lvl="1" indent="0">
              <a:buNone/>
            </a:pPr>
            <a:r>
              <a:rPr lang="en-US" altLang="zh-CN"/>
              <a:t>mysql&gt; select e.ename,d.dname</a:t>
            </a:r>
          </a:p>
          <a:p>
            <a:pPr marL="457200" lvl="1" indent="0">
              <a:buNone/>
            </a:pPr>
            <a:r>
              <a:rPr lang="en-US" altLang="zh-CN"/>
              <a:t>    -&gt; from emp e, dept d</a:t>
            </a:r>
          </a:p>
          <a:p>
            <a:pPr marL="457200" lvl="1" indent="0">
              <a:buNone/>
            </a:pPr>
            <a:r>
              <a:rPr lang="en-US" altLang="zh-CN"/>
              <a:t>    -&gt; where e.deptno=d.deptno</a:t>
            </a:r>
          </a:p>
          <a:p>
            <a:pPr marL="457200" lvl="1" indent="0">
              <a:buNone/>
            </a:pPr>
            <a:r>
              <a:rPr lang="en-US" altLang="zh-CN"/>
              <a:t>    -&gt; ;</a:t>
            </a:r>
          </a:p>
          <a:p>
            <a:r>
              <a:rPr lang="zh-CN" altLang="en-US"/>
              <a:t>构造内连接步骤</a:t>
            </a:r>
            <a:endParaRPr lang="en-US" altLang="zh-CN"/>
          </a:p>
          <a:p>
            <a:pPr lvl="1"/>
            <a:r>
              <a:rPr lang="zh-CN" altLang="en-US"/>
              <a:t>确定查询所涉及的表，编写交叉连接</a:t>
            </a:r>
            <a:endParaRPr lang="en-US" altLang="zh-CN"/>
          </a:p>
          <a:p>
            <a:pPr lvl="1"/>
            <a:r>
              <a:rPr lang="zh-CN" altLang="en-US"/>
              <a:t>确定有意义的拼接行，构造连接条件</a:t>
            </a:r>
            <a:endParaRPr lang="en-US" altLang="zh-CN"/>
          </a:p>
          <a:p>
            <a:pPr lvl="1"/>
            <a:r>
              <a:rPr lang="zh-CN" altLang="en-US"/>
              <a:t>把</a:t>
            </a:r>
            <a:r>
              <a:rPr lang="en-US" altLang="zh-CN"/>
              <a:t>*</a:t>
            </a:r>
            <a:r>
              <a:rPr lang="zh-CN" altLang="en-US"/>
              <a:t>修改为感兴趣的列</a:t>
            </a:r>
            <a:endParaRPr lang="en-US" altLang="zh-CN"/>
          </a:p>
          <a:p>
            <a:pPr lvl="1"/>
            <a:r>
              <a:rPr lang="zh-CN" altLang="en-US"/>
              <a:t>使用表别名规范命令</a:t>
            </a:r>
            <a:endParaRPr lang="en-US" altLang="zh-CN"/>
          </a:p>
          <a:p>
            <a:pPr marL="457200" lvl="1" indent="0">
              <a:buNone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71353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表连接 </a:t>
            </a:r>
            <a:r>
              <a:rPr lang="en-US" altLang="zh-CN"/>
              <a:t>- SQL-92</a:t>
            </a:r>
            <a:r>
              <a:rPr lang="zh-CN" altLang="en-US"/>
              <a:t>语法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交叉连接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sz="2000" dirty="0" err="1"/>
              <a:t>mysql</a:t>
            </a:r>
            <a:r>
              <a:rPr lang="en-US" altLang="zh-CN" sz="2000" dirty="0"/>
              <a:t>&gt; select * from </a:t>
            </a:r>
            <a:r>
              <a:rPr lang="en-US" altLang="zh-CN" sz="2000" dirty="0" err="1"/>
              <a:t>emp</a:t>
            </a:r>
            <a:r>
              <a:rPr lang="en-US" altLang="zh-CN" sz="2000" dirty="0"/>
              <a:t> [cross] join </a:t>
            </a:r>
            <a:r>
              <a:rPr lang="en-US" altLang="zh-CN" sz="2000" dirty="0" err="1"/>
              <a:t>dept</a:t>
            </a:r>
            <a:r>
              <a:rPr lang="en-US" altLang="zh-CN" sz="2000" dirty="0"/>
              <a:t>;</a:t>
            </a:r>
          </a:p>
          <a:p>
            <a:r>
              <a:rPr lang="zh-CN" altLang="en-US" dirty="0"/>
              <a:t>内连接</a:t>
            </a:r>
            <a:endParaRPr lang="en-US" altLang="zh-CN" dirty="0"/>
          </a:p>
          <a:p>
            <a:pPr marL="57150" indent="0">
              <a:buNone/>
            </a:pPr>
            <a:r>
              <a:rPr lang="en-US" altLang="zh-CN" sz="2000" dirty="0" err="1"/>
              <a:t>mysql</a:t>
            </a:r>
            <a:r>
              <a:rPr lang="en-US" altLang="zh-CN" sz="2000" dirty="0"/>
              <a:t>&gt; select </a:t>
            </a:r>
            <a:r>
              <a:rPr lang="en-US" altLang="zh-CN" sz="2000" dirty="0" err="1"/>
              <a:t>e.ename</a:t>
            </a:r>
            <a:r>
              <a:rPr lang="en-US" altLang="zh-CN" sz="2000" dirty="0"/>
              <a:t>, </a:t>
            </a:r>
            <a:r>
              <a:rPr lang="en-US" altLang="zh-CN" sz="2000" dirty="0" err="1"/>
              <a:t>d.dname</a:t>
            </a:r>
            <a:endParaRPr lang="en-US" altLang="zh-CN" sz="2000" dirty="0"/>
          </a:p>
          <a:p>
            <a:pPr marL="57150" indent="0">
              <a:buNone/>
            </a:pPr>
            <a:r>
              <a:rPr lang="en-US" altLang="zh-CN" sz="2000" dirty="0"/>
              <a:t>    -&gt; from </a:t>
            </a:r>
            <a:r>
              <a:rPr lang="en-US" altLang="zh-CN" sz="2000" dirty="0" err="1"/>
              <a:t>emp</a:t>
            </a:r>
            <a:r>
              <a:rPr lang="en-US" altLang="zh-CN" sz="2000" dirty="0"/>
              <a:t> </a:t>
            </a:r>
            <a:r>
              <a:rPr lang="en-US" altLang="zh-CN" sz="2000"/>
              <a:t>e [inner] join </a:t>
            </a:r>
            <a:r>
              <a:rPr lang="en-US" altLang="zh-CN" sz="2000" dirty="0" err="1"/>
              <a:t>dept</a:t>
            </a:r>
            <a:r>
              <a:rPr lang="en-US" altLang="zh-CN" sz="2000" dirty="0"/>
              <a:t> d</a:t>
            </a:r>
          </a:p>
          <a:p>
            <a:pPr marL="57150" indent="0">
              <a:buNone/>
            </a:pPr>
            <a:r>
              <a:rPr lang="en-US" altLang="zh-CN" sz="2000" dirty="0"/>
              <a:t>    -&gt; on </a:t>
            </a:r>
            <a:r>
              <a:rPr lang="en-US" altLang="zh-CN" sz="2000" dirty="0" err="1"/>
              <a:t>e.deptno</a:t>
            </a:r>
            <a:r>
              <a:rPr lang="en-US" altLang="zh-CN" sz="2000" dirty="0"/>
              <a:t> = </a:t>
            </a:r>
            <a:r>
              <a:rPr lang="en-US" altLang="zh-CN" sz="2000" dirty="0" err="1"/>
              <a:t>d.</a:t>
            </a:r>
            <a:r>
              <a:rPr lang="en-US" altLang="zh-CN" sz="2000" err="1"/>
              <a:t>deptno</a:t>
            </a:r>
            <a:r>
              <a:rPr lang="en-US" altLang="zh-CN" sz="2000"/>
              <a:t>;</a:t>
            </a:r>
          </a:p>
          <a:p>
            <a:pPr marL="57150" indent="0">
              <a:buNone/>
            </a:pPr>
            <a:r>
              <a:rPr lang="en-US" altLang="zh-CN" sz="2000"/>
              <a:t>mysql&gt; select e.ename, d.dname</a:t>
            </a:r>
          </a:p>
          <a:p>
            <a:pPr marL="57150" indent="0">
              <a:buNone/>
            </a:pPr>
            <a:r>
              <a:rPr lang="en-US" altLang="zh-CN" sz="2000"/>
              <a:t>    -&gt; from emp e natural join dept d</a:t>
            </a:r>
          </a:p>
          <a:p>
            <a:pPr marL="57150" indent="0">
              <a:buNone/>
            </a:pPr>
            <a:r>
              <a:rPr lang="en-US" altLang="zh-CN" sz="2000"/>
              <a:t>    -&gt; ;</a:t>
            </a:r>
          </a:p>
          <a:p>
            <a:pPr marL="57150" indent="0">
              <a:buNone/>
            </a:pPr>
            <a:r>
              <a:rPr lang="en-US" altLang="zh-CN" sz="2000"/>
              <a:t>mysql&gt; select e.ename, d.dname</a:t>
            </a:r>
          </a:p>
          <a:p>
            <a:pPr marL="57150" indent="0">
              <a:buNone/>
            </a:pPr>
            <a:r>
              <a:rPr lang="en-US" altLang="zh-CN" sz="2000"/>
              <a:t>    -&gt; from emp e join dept d</a:t>
            </a:r>
          </a:p>
          <a:p>
            <a:pPr marL="57150" indent="0">
              <a:buNone/>
            </a:pPr>
            <a:r>
              <a:rPr lang="en-US" altLang="zh-CN" sz="2000"/>
              <a:t>    -&gt; using(deptno)</a:t>
            </a:r>
          </a:p>
          <a:p>
            <a:pPr marL="57150" indent="0">
              <a:buNone/>
            </a:pPr>
            <a:r>
              <a:rPr lang="en-US" altLang="zh-CN" sz="2000"/>
              <a:t>    -&gt; ; 	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906291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BF5A7E1-785D-4A90-BE64-C111B0F00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SQL-92</a:t>
            </a:r>
            <a:r>
              <a:rPr lang="zh-CN" altLang="en-US"/>
              <a:t>语法 </a:t>
            </a:r>
            <a:r>
              <a:rPr lang="en-US" altLang="zh-CN"/>
              <a:t>- </a:t>
            </a:r>
            <a:r>
              <a:rPr lang="zh-CN" altLang="en-US"/>
              <a:t>单表条件附加方法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36CCDAF-AB31-47DC-BF68-2FCBEE05D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r>
              <a:rPr lang="en-US" altLang="zh-CN"/>
              <a:t>mysql&gt; select e.ename, d.dname</a:t>
            </a:r>
          </a:p>
          <a:p>
            <a:pPr marL="57150" indent="0">
              <a:buNone/>
            </a:pPr>
            <a:r>
              <a:rPr lang="en-US" altLang="zh-CN"/>
              <a:t>    -&gt; from emp e inner join dept d</a:t>
            </a:r>
          </a:p>
          <a:p>
            <a:pPr marL="57150" indent="0">
              <a:buNone/>
            </a:pPr>
            <a:r>
              <a:rPr lang="en-US" altLang="zh-CN"/>
              <a:t>    -&gt; on e.deptno = d.deptno</a:t>
            </a:r>
          </a:p>
          <a:p>
            <a:pPr marL="57150" indent="0">
              <a:buNone/>
            </a:pPr>
            <a:r>
              <a:rPr lang="en-US" altLang="zh-CN"/>
              <a:t>    -&gt; where e.sal &gt; 2500</a:t>
            </a:r>
          </a:p>
          <a:p>
            <a:pPr marL="57150" indent="0">
              <a:buNone/>
            </a:pPr>
            <a:r>
              <a:rPr lang="en-US" altLang="zh-CN"/>
              <a:t>    -&gt; ;</a:t>
            </a:r>
          </a:p>
          <a:p>
            <a:pPr marL="0" indent="0">
              <a:buNone/>
            </a:pPr>
            <a:r>
              <a:rPr lang="en-US" altLang="zh-CN"/>
              <a:t>mysql&gt; select e.ename, d.dname</a:t>
            </a:r>
          </a:p>
          <a:p>
            <a:pPr marL="0" indent="0">
              <a:buNone/>
            </a:pPr>
            <a:r>
              <a:rPr lang="en-US" altLang="zh-CN"/>
              <a:t>    -&gt; from emp e inner join dept d</a:t>
            </a:r>
          </a:p>
          <a:p>
            <a:pPr marL="0" indent="0">
              <a:buNone/>
            </a:pPr>
            <a:r>
              <a:rPr lang="en-US" altLang="zh-CN"/>
              <a:t>    -&gt; on e.deptno = d.deptno</a:t>
            </a:r>
          </a:p>
          <a:p>
            <a:pPr marL="0" indent="0">
              <a:buNone/>
            </a:pPr>
            <a:r>
              <a:rPr lang="en-US" altLang="zh-CN"/>
              <a:t>    -&gt; and e.sal &gt; 2500</a:t>
            </a:r>
          </a:p>
          <a:p>
            <a:pPr marL="0" indent="0">
              <a:buNone/>
            </a:pPr>
            <a:r>
              <a:rPr lang="en-US" altLang="zh-CN"/>
              <a:t>    -&gt; ;</a:t>
            </a:r>
          </a:p>
          <a:p>
            <a:pPr marL="0" indent="0">
              <a:buNone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9501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外连接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left outer join</a:t>
            </a:r>
          </a:p>
          <a:p>
            <a:r>
              <a:rPr lang="en-US" altLang="zh-CN"/>
              <a:t>right outer join</a:t>
            </a:r>
          </a:p>
          <a:p>
            <a:r>
              <a:rPr lang="zh-CN" altLang="en-US"/>
              <a:t>不支持</a:t>
            </a:r>
            <a:r>
              <a:rPr lang="en-US" altLang="zh-CN"/>
              <a:t>full outer join</a:t>
            </a:r>
          </a:p>
          <a:p>
            <a:pPr lvl="1"/>
            <a:r>
              <a:rPr lang="zh-CN" altLang="en-US"/>
              <a:t>可以使用左外连接和右外连接的</a:t>
            </a:r>
            <a:r>
              <a:rPr lang="en-US" altLang="zh-CN"/>
              <a:t>union</a:t>
            </a:r>
            <a:r>
              <a:rPr lang="zh-CN" altLang="en-US"/>
              <a:t>得到</a:t>
            </a:r>
            <a:endParaRPr lang="en-US" altLang="zh-CN"/>
          </a:p>
          <a:p>
            <a:endParaRPr lang="en-US" altLang="zh-CN"/>
          </a:p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1083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构造复杂查询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/>
              <a:t># mysql law &lt; /root/mysql/course.sql</a:t>
            </a:r>
          </a:p>
          <a:p>
            <a:r>
              <a:rPr lang="zh-CN" altLang="en-US" sz="2000"/>
              <a:t>查询学生名称，课程名称，分数</a:t>
            </a:r>
            <a:endParaRPr lang="en-US" altLang="zh-CN" sz="2000"/>
          </a:p>
          <a:p>
            <a:r>
              <a:rPr lang="zh-CN" altLang="en-US" sz="2000"/>
              <a:t>查询选修</a:t>
            </a:r>
            <a:r>
              <a:rPr lang="en-US" altLang="zh-CN" sz="2000"/>
              <a:t>English</a:t>
            </a:r>
            <a:r>
              <a:rPr lang="zh-CN" altLang="en-US" sz="2000"/>
              <a:t>的学生名称及分数</a:t>
            </a:r>
            <a:endParaRPr lang="en-US" altLang="zh-CN" sz="2000"/>
          </a:p>
          <a:p>
            <a:r>
              <a:rPr lang="zh-CN" altLang="en-US" sz="2000"/>
              <a:t>查询选课最多的学生的名称</a:t>
            </a:r>
            <a:endParaRPr lang="en-US" altLang="zh-CN" sz="2000"/>
          </a:p>
          <a:p>
            <a:pPr marL="457200" lvl="1" indent="0">
              <a:buNone/>
            </a:pPr>
            <a:r>
              <a:rPr lang="en-US" altLang="zh-CN" sz="1600"/>
              <a:t>select stuname from stu where stuno in</a:t>
            </a:r>
          </a:p>
          <a:p>
            <a:pPr marL="457200" lvl="1" indent="0">
              <a:buNone/>
            </a:pPr>
            <a:r>
              <a:rPr lang="en-US" altLang="zh-CN" sz="1600"/>
              <a:t>(</a:t>
            </a:r>
          </a:p>
          <a:p>
            <a:pPr marL="457200" lvl="1" indent="0">
              <a:buNone/>
            </a:pPr>
            <a:r>
              <a:rPr lang="en-US" altLang="zh-CN" sz="1600"/>
              <a:t>	select stuno from sel group by stuno</a:t>
            </a:r>
          </a:p>
          <a:p>
            <a:pPr marL="457200" lvl="1" indent="0">
              <a:buNone/>
            </a:pPr>
            <a:r>
              <a:rPr lang="en-US" altLang="zh-CN" sz="1600"/>
              <a:t>	having count(*)=</a:t>
            </a:r>
          </a:p>
          <a:p>
            <a:pPr marL="457200" lvl="1" indent="0">
              <a:buNone/>
            </a:pPr>
            <a:r>
              <a:rPr lang="en-US" altLang="zh-CN" sz="1600"/>
              <a:t>	(</a:t>
            </a:r>
          </a:p>
          <a:p>
            <a:pPr marL="457200" lvl="1" indent="0">
              <a:buNone/>
            </a:pPr>
            <a:r>
              <a:rPr lang="en-US" altLang="zh-CN" sz="1600"/>
              <a:t>		select max(cnt) from </a:t>
            </a:r>
          </a:p>
          <a:p>
            <a:pPr marL="457200" lvl="1" indent="0">
              <a:buNone/>
            </a:pPr>
            <a:r>
              <a:rPr lang="en-US" altLang="zh-CN" sz="1600"/>
              <a:t>		(select count(*) cnt from sel group by stuno) t</a:t>
            </a:r>
          </a:p>
          <a:p>
            <a:pPr marL="457200" lvl="1" indent="0">
              <a:buNone/>
            </a:pPr>
            <a:r>
              <a:rPr lang="en-US" altLang="zh-CN" sz="1600"/>
              <a:t>	)</a:t>
            </a:r>
          </a:p>
          <a:p>
            <a:pPr marL="457200" lvl="1" indent="0">
              <a:buNone/>
            </a:pPr>
            <a:r>
              <a:rPr lang="en-US" altLang="zh-CN" sz="1600"/>
              <a:t>)</a:t>
            </a:r>
          </a:p>
          <a:p>
            <a:r>
              <a:rPr lang="zh-CN" altLang="en-US" sz="2000"/>
              <a:t>查询所选课程平均分最高的学生名称</a:t>
            </a:r>
          </a:p>
        </p:txBody>
      </p:sp>
    </p:spTree>
    <p:extLst>
      <p:ext uri="{BB962C8B-B14F-4D97-AF65-F5344CB8AC3E}">
        <p14:creationId xmlns:p14="http://schemas.microsoft.com/office/powerpoint/2010/main" val="1680176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自定义 1">
      <a:dk1>
        <a:srgbClr val="FFFF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奥斯汀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精装书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第一章 数据库技术基础3.0.potx" id="{0C4891AA-DFDA-423A-9AB5-40E3C2A9E7D8}" vid="{C2401741-280E-4530-B20C-76B9544EF2E8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4330</TotalTime>
  <Words>1092</Words>
  <Application>Microsoft Office PowerPoint</Application>
  <PresentationFormat>宽屏</PresentationFormat>
  <Paragraphs>154</Paragraphs>
  <Slides>11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8" baseType="lpstr">
      <vt:lpstr>华文琥珀</vt:lpstr>
      <vt:lpstr>幼圆</vt:lpstr>
      <vt:lpstr>Arial</vt:lpstr>
      <vt:lpstr>Century Gothic</vt:lpstr>
      <vt:lpstr>Consolas</vt:lpstr>
      <vt:lpstr>Times New Roman</vt:lpstr>
      <vt:lpstr>Office 主题​​</vt:lpstr>
      <vt:lpstr>6</vt:lpstr>
      <vt:lpstr>单选-查询获得最高工资的员工名称</vt:lpstr>
      <vt:lpstr>单选-查询每个员工名称及其部门名称</vt:lpstr>
      <vt:lpstr>多选-查询各部门人数的最大值</vt:lpstr>
      <vt:lpstr>表连接 - 传统语法</vt:lpstr>
      <vt:lpstr>表连接 - SQL-92语法</vt:lpstr>
      <vt:lpstr>SQL-92语法 - 单表条件附加方法</vt:lpstr>
      <vt:lpstr>外连接</vt:lpstr>
      <vt:lpstr>构造复杂查询</vt:lpstr>
      <vt:lpstr>增删改</vt:lpstr>
      <vt:lpstr>增删改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aiwu li</cp:lastModifiedBy>
  <cp:revision>964</cp:revision>
  <dcterms:created xsi:type="dcterms:W3CDTF">2015-08-21T10:03:15Z</dcterms:created>
  <dcterms:modified xsi:type="dcterms:W3CDTF">2023-10-17T23:16:56Z</dcterms:modified>
</cp:coreProperties>
</file>